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0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3D8DAB-7BFA-4EAD-A870-2BE90DCF5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E703D-9915-4470-B9B6-502EC5F06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23706-80D7-4F2C-A037-D3D16AADF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B1125-806D-4240-A5F2-B56649610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F4164-AA5C-4C2D-9298-45C270E95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1CE0F-9A48-49A8-8894-D25D206BC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520FD-94FD-49AB-870F-F1191359F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D7C43-156F-403E-9DAD-70210F9FF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28FA0-C0BE-4081-A097-12A2A3071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21F1D-1157-426A-97C3-3FBF0F906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C6593-4E90-4853-B235-7F5EF635F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DEB6FC4-DDE4-4CE1-9925-80A878004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Рекомендации по созданию самодельных шумовых инструментов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4509120"/>
            <a:ext cx="6400800" cy="1752600"/>
          </a:xfrm>
        </p:spPr>
        <p:txBody>
          <a:bodyPr/>
          <a:lstStyle/>
          <a:p>
            <a:pPr algn="r"/>
            <a:r>
              <a:rPr lang="ru-RU" sz="2400" i="1" dirty="0" smtClean="0"/>
              <a:t>Автор: </a:t>
            </a:r>
            <a:r>
              <a:rPr lang="ru-RU" sz="2400" i="1" dirty="0" err="1" smtClean="0"/>
              <a:t>Прядко</a:t>
            </a:r>
            <a:r>
              <a:rPr lang="ru-RU" sz="2400" i="1" dirty="0" smtClean="0"/>
              <a:t> Ксения Викторовна</a:t>
            </a:r>
          </a:p>
          <a:p>
            <a:pPr algn="r"/>
            <a:r>
              <a:rPr lang="ru-RU" sz="2400" i="1" dirty="0" smtClean="0"/>
              <a:t>М</a:t>
            </a:r>
            <a:r>
              <a:rPr lang="ru-RU" sz="2400" i="1" dirty="0" smtClean="0"/>
              <a:t>узыкальный руководитель</a:t>
            </a:r>
          </a:p>
          <a:p>
            <a:pPr algn="r"/>
            <a:r>
              <a:rPr lang="ru-RU" sz="2400" i="1" dirty="0" smtClean="0"/>
              <a:t>МКДОУ Аннинский </a:t>
            </a:r>
            <a:r>
              <a:rPr lang="ru-RU" sz="2400" i="1" dirty="0" err="1" smtClean="0"/>
              <a:t>д\с</a:t>
            </a:r>
            <a:r>
              <a:rPr lang="ru-RU" sz="2400" i="1" dirty="0" smtClean="0"/>
              <a:t> «Росток» ОРВ</a:t>
            </a:r>
            <a:endParaRPr lang="ru-RU" sz="24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algn="ctr">
              <a:buNone/>
            </a:pPr>
            <a:r>
              <a:rPr lang="ru-RU" b="1" dirty="0" err="1" smtClean="0"/>
              <a:t>Стучалки</a:t>
            </a:r>
            <a:endParaRPr lang="ru-RU" dirty="0" smtClean="0"/>
          </a:p>
          <a:p>
            <a:r>
              <a:rPr lang="ru-RU" dirty="0" smtClean="0"/>
              <a:t>Самая обычная </a:t>
            </a:r>
            <a:r>
              <a:rPr lang="ru-RU" dirty="0" err="1" smtClean="0"/>
              <a:t>стучалка</a:t>
            </a:r>
            <a:r>
              <a:rPr lang="ru-RU" dirty="0" smtClean="0"/>
              <a:t> сделана из двух палочек, которые ударяются друг о друга.</a:t>
            </a:r>
          </a:p>
          <a:p>
            <a:r>
              <a:rPr lang="ru-RU" dirty="0" smtClean="0"/>
              <a:t>Можно взять за основу идею ксилофона и нарезать из паркета полоски различной длины. На палку, которой соединяются доски, можно повесить скорлупу от грецкого ореха. Получается что-то вроде трещотки.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ru-RU" b="1" dirty="0" err="1" smtClean="0"/>
              <a:t>Шуршалки</a:t>
            </a:r>
            <a:endParaRPr lang="ru-RU" dirty="0" smtClean="0"/>
          </a:p>
          <a:p>
            <a:r>
              <a:rPr lang="ru-RU" dirty="0" err="1" smtClean="0"/>
              <a:t>Шуршалки</a:t>
            </a:r>
            <a:r>
              <a:rPr lang="ru-RU" dirty="0" smtClean="0"/>
              <a:t> отличаются от </a:t>
            </a:r>
            <a:r>
              <a:rPr lang="ru-RU" dirty="0" err="1" smtClean="0"/>
              <a:t>стучалок</a:t>
            </a:r>
            <a:r>
              <a:rPr lang="ru-RU" dirty="0" smtClean="0"/>
              <a:t> тем, что издают более тихий звук. Шуршать можно двумя шишками, потерев их друг о друга. Шуршать можно мятой газетой.</a:t>
            </a:r>
          </a:p>
          <a:p>
            <a:r>
              <a:rPr lang="ru-RU" dirty="0" smtClean="0"/>
              <a:t>Звук дождя отлично </a:t>
            </a:r>
            <a:r>
              <a:rPr lang="ru-RU" dirty="0" err="1" smtClean="0"/>
              <a:t>имитуруют</a:t>
            </a:r>
            <a:r>
              <a:rPr lang="ru-RU" dirty="0" smtClean="0"/>
              <a:t> скорлупки от фисташек, которые пересыпают из одной емкости в другую.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Барабан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Материалы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две пятилитровые пластиковые бутылки от питьевой воды,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скотч,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цветная клеящая бумага,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ножницы,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две пластмассовые или деревянные палочки.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Ход работы: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Бутылки разрезаются пополам. Две части без горлышек вставляются одна в другую и скрепляются при помощи скотча. Барабан обклеивается цветной бумагой.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Методика исполнения: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Игра производится при помощи палочек как сверху, так и сбоку инструмента.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Шуршунчик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Материалы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кольцо из-под пялец,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цветная обёрточная бумага для цветов,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скрепки,</a:t>
            </a:r>
          </a:p>
          <a:p>
            <a:pPr lvl="0"/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степлер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Ход работы: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 обёрточной бумаги вырезают полоски разной длины и формы. С помощью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степлера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они крепятся на кольцо из-под пялец.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Методика исполнения: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встряхивании инструмент издаёт шуршащий звук. Сила встряхивания регулирует силу шуршания.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Живые </a:t>
            </a:r>
            <a:r>
              <a:rPr lang="ru-RU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ракушечки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/>
          <a:lstStyle/>
          <a:p>
            <a:pPr algn="ctr">
              <a:buNone/>
            </a:pPr>
            <a:r>
              <a:rPr lang="ru-RU" sz="24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Вариант </a:t>
            </a:r>
            <a:r>
              <a:rPr lang="ru-RU" sz="24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Материалы: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маленькие колечки от клеёнчатой шторы для ванной,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цветные шерстяные нитки,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иголка,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ракушки.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Ход работы: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Ракушки при помощи иголки нанизываются на отрезки цветных ниток на небольшом расстоянии друг от друга. Затем цветные нитки крепятся на цветные колечки.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Методика исполнения: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встряхивании издаётся звук.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Живые </a:t>
            </a:r>
            <a:r>
              <a:rPr lang="ru-RU" b="1" dirty="0" err="1" smtClean="0">
                <a:solidFill>
                  <a:schemeClr val="tx1"/>
                </a:solidFill>
              </a:rPr>
              <a:t>ракушечки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None/>
            </a:pPr>
            <a:r>
              <a:rPr lang="ru-RU" sz="22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Вариант 2</a:t>
            </a:r>
            <a:endParaRPr lang="ru-RU" sz="2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Материалы:</a:t>
            </a:r>
            <a:endParaRPr lang="ru-RU" sz="2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деревянная палочка или кольцо,</a:t>
            </a:r>
          </a:p>
          <a:p>
            <a:pPr lvl="0"/>
            <a:r>
              <a:rPr lang="ru-RU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ракушки различной формы и размера,</a:t>
            </a:r>
          </a:p>
          <a:p>
            <a:pPr lvl="0"/>
            <a:r>
              <a:rPr lang="ru-RU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цветная шерстяная нитка,</a:t>
            </a:r>
          </a:p>
          <a:p>
            <a:pPr lvl="0"/>
            <a:r>
              <a:rPr lang="ru-RU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иголка.</a:t>
            </a:r>
          </a:p>
          <a:p>
            <a:pPr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Ход работы:</a:t>
            </a:r>
            <a:endParaRPr lang="ru-RU" sz="2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ракушках просверливаются небольшие отверстия. Затем ракушки нанизываются на цветные нитки различной длины, всё это крепится на разных расстояниях на палочку или на кольцо.</a:t>
            </a:r>
          </a:p>
          <a:p>
            <a:pPr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Методика исполнения:</a:t>
            </a:r>
            <a:endParaRPr lang="ru-RU" sz="2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Звук издаётся при встряхивании или при ударе по ракушкам деревянной палочкой.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Примерный перечень самодельных музыкальных </a:t>
            </a:r>
            <a:r>
              <a:rPr lang="ru-R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инструментов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группа: из пластиковых бутылок,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банок, стаканчиков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фломастеров: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трещотки;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маракасы (из капсул от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киндер-яиц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</a:t>
            </a:r>
          </a:p>
          <a:p>
            <a:pPr lvl="0"/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шуршалки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трещотки;</a:t>
            </a:r>
          </a:p>
          <a:p>
            <a:pPr lvl="0"/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шумелки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 различными наполнителями (семена, крупа, гайки, бусинки);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маракасы (из капсул от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киндер-яиц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барабанчики (из пластиковых ведерок с крышками);</a:t>
            </a:r>
          </a:p>
          <a:p>
            <a:pPr lvl="0"/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бонго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(из двух цилиндрических контейнеров разного объёма).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5733256"/>
            <a:ext cx="5486400" cy="572616"/>
          </a:xfrm>
        </p:spPr>
        <p:txBody>
          <a:bodyPr/>
          <a:lstStyle/>
          <a:p>
            <a:pPr algn="ctr"/>
            <a:r>
              <a:rPr lang="ru-RU" dirty="0" smtClean="0"/>
              <a:t>Примеры самодельных шумовых инструментов из пластика</a:t>
            </a:r>
            <a:endParaRPr lang="ru-RU" dirty="0"/>
          </a:p>
        </p:txBody>
      </p:sp>
      <p:pic>
        <p:nvPicPr>
          <p:cNvPr id="5" name="Рисунок 4" descr="888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19672" y="836712"/>
            <a:ext cx="5976664" cy="448249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Примерный перечень самодельных музыкальных инструментов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группа: из природного материала, дерева, старых деревянных предметов:</a:t>
            </a: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погремушки (из скорлупы грецких орехов);</a:t>
            </a:r>
          </a:p>
          <a:p>
            <a:pPr lvl="0"/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кастаньеты (из скорлупы грецких орехов);</a:t>
            </a:r>
          </a:p>
          <a:p>
            <a:pPr lvl="0"/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деревянные брусочки, палочки, кубики;</a:t>
            </a:r>
          </a:p>
          <a:p>
            <a:pPr lvl="0"/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бич (хлопушка из старых лыж);</a:t>
            </a:r>
          </a:p>
          <a:p>
            <a:pPr lvl="0"/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коробочки (деревянные шкатулки);</a:t>
            </a:r>
          </a:p>
          <a:p>
            <a:pPr lvl="0"/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трещотки (из карандашей);</a:t>
            </a:r>
          </a:p>
          <a:p>
            <a:pPr lvl="0"/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рубель (из карандашей).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733256"/>
            <a:ext cx="5486400" cy="566738"/>
          </a:xfrm>
        </p:spPr>
        <p:txBody>
          <a:bodyPr/>
          <a:lstStyle/>
          <a:p>
            <a:r>
              <a:rPr lang="ru-RU" dirty="0" smtClean="0"/>
              <a:t>Примеры самодельных шумовых инструментов из </a:t>
            </a:r>
            <a:r>
              <a:rPr lang="ru-RU" dirty="0" smtClean="0"/>
              <a:t>дерева</a:t>
            </a:r>
            <a:endParaRPr lang="ru-RU" dirty="0"/>
          </a:p>
        </p:txBody>
      </p:sp>
      <p:pic>
        <p:nvPicPr>
          <p:cNvPr id="5" name="Рисунок 4" descr="detsad-50132-143014781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640" y="620688"/>
            <a:ext cx="6539276" cy="490445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Примерный перечень самодельных музыкальных инструментов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группа: из металлических предметов: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тамтамы (из кофейных жестяных банок);</a:t>
            </a:r>
          </a:p>
          <a:p>
            <a:pPr lvl="0"/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гремелки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(связки ключей, ложек);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румбы, тарелочки (из бутылочных крышек);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тарелки (из крышек для кастрюль);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бубенчики, колокольчики (рыболовные).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Шумелки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2026126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3219" b="3219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 smtClean="0"/>
              <a:t>качестве </a:t>
            </a:r>
            <a:r>
              <a:rPr lang="ru-RU" dirty="0" err="1" smtClean="0"/>
              <a:t>шумелок</a:t>
            </a:r>
            <a:r>
              <a:rPr lang="ru-RU" dirty="0" smtClean="0"/>
              <a:t> можно использовать любые емкости: коробочки, баночки. Емкость заполняется на одну треть крупами (рисом, гречкой) или другими материалами, которые могут издавать шум при ударе о стенки емкости.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077072"/>
            <a:ext cx="5486400" cy="566738"/>
          </a:xfrm>
        </p:spPr>
        <p:txBody>
          <a:bodyPr/>
          <a:lstStyle/>
          <a:p>
            <a:pPr algn="ctr"/>
            <a:r>
              <a:rPr lang="ru-RU" dirty="0" err="1" smtClean="0"/>
              <a:t>Звенелки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detsad-122980-1434627844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556" r="5556"/>
          <a:stretch>
            <a:fillRect/>
          </a:stretch>
        </p:blipFill>
        <p:spPr>
          <a:xfrm>
            <a:off x="1792288" y="612775"/>
            <a:ext cx="5011960" cy="339228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43608" y="4509120"/>
            <a:ext cx="7200800" cy="1944216"/>
          </a:xfrm>
        </p:spPr>
        <p:txBody>
          <a:bodyPr/>
          <a:lstStyle/>
          <a:p>
            <a:r>
              <a:rPr lang="ru-RU" dirty="0" err="1" smtClean="0"/>
              <a:t>Звенелки</a:t>
            </a:r>
            <a:r>
              <a:rPr lang="ru-RU" dirty="0" smtClean="0"/>
              <a:t> </a:t>
            </a:r>
            <a:r>
              <a:rPr lang="ru-RU" dirty="0" smtClean="0"/>
              <a:t>легко сделать из бубенцов и небольших колокольчиков. Если перечисленных материалов нет, то </a:t>
            </a:r>
            <a:r>
              <a:rPr lang="ru-RU" dirty="0" err="1" smtClean="0"/>
              <a:t>звенелка</a:t>
            </a:r>
            <a:r>
              <a:rPr lang="ru-RU" dirty="0" smtClean="0"/>
              <a:t> делается по принципу «звенящего ожерелья».</a:t>
            </a:r>
          </a:p>
          <a:p>
            <a:r>
              <a:rPr lang="ru-RU" u="sng" dirty="0" smtClean="0"/>
              <a:t>Первый вариант</a:t>
            </a:r>
            <a:endParaRPr lang="ru-RU" dirty="0" smtClean="0"/>
          </a:p>
          <a:p>
            <a:r>
              <a:rPr lang="ru-RU" dirty="0" smtClean="0"/>
              <a:t>Через дырочки, проделанные в металлических пробках, пропускается леска. Ожерелье прекрасно звенит.</a:t>
            </a:r>
          </a:p>
          <a:p>
            <a:r>
              <a:rPr lang="ru-RU" u="sng" dirty="0" smtClean="0"/>
              <a:t>Второй вариант</a:t>
            </a:r>
            <a:endParaRPr lang="ru-RU" dirty="0" smtClean="0"/>
          </a:p>
          <a:p>
            <a:r>
              <a:rPr lang="ru-RU" dirty="0" smtClean="0"/>
              <a:t>На леску нанизываются скорлупки фисташек или грецких орехов. Такое ожерелье гремит.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Свистелки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Свистелкой может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может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стать любой стеклянный пузырек из-под лекарства или стеклянная пробирка. Подойдут даже трубочки от пипеток.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 вы хотите исполнить мелодию на свистелках, то необходимо заполнить стеклянные емкости водой. Вода должна быть на разном уровне.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Кстати, в качестве свистелок могут подойти пластмассовые бутылки из-под кока-колы или минералки, заполненные на треть водой.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theme1.xml><?xml version="1.0" encoding="utf-8"?>
<a:theme xmlns:a="http://schemas.openxmlformats.org/drawingml/2006/main" name="cieply pomarancz">
  <a:themeElements>
    <a:clrScheme name="Тема Office 2">
      <a:dk1>
        <a:srgbClr val="333333"/>
      </a:dk1>
      <a:lt1>
        <a:srgbClr val="FFFFFF"/>
      </a:lt1>
      <a:dk2>
        <a:srgbClr val="CC6600"/>
      </a:dk2>
      <a:lt2>
        <a:srgbClr val="FFFFFF"/>
      </a:lt2>
      <a:accent1>
        <a:srgbClr val="FFAD99"/>
      </a:accent1>
      <a:accent2>
        <a:srgbClr val="FFD77A"/>
      </a:accent2>
      <a:accent3>
        <a:srgbClr val="E2B8AA"/>
      </a:accent3>
      <a:accent4>
        <a:srgbClr val="DADADA"/>
      </a:accent4>
      <a:accent5>
        <a:srgbClr val="FFD3CA"/>
      </a:accent5>
      <a:accent6>
        <a:srgbClr val="E7C36E"/>
      </a:accent6>
      <a:hlink>
        <a:srgbClr val="96E36D"/>
      </a:hlink>
      <a:folHlink>
        <a:srgbClr val="FFBD7A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333333"/>
        </a:dk1>
        <a:lt1>
          <a:srgbClr val="FFFFFF"/>
        </a:lt1>
        <a:dk2>
          <a:srgbClr val="CC6600"/>
        </a:dk2>
        <a:lt2>
          <a:srgbClr val="FFFFFF"/>
        </a:lt2>
        <a:accent1>
          <a:srgbClr val="FFAE5B"/>
        </a:accent1>
        <a:accent2>
          <a:srgbClr val="F0C295"/>
        </a:accent2>
        <a:accent3>
          <a:srgbClr val="E2B8AA"/>
        </a:accent3>
        <a:accent4>
          <a:srgbClr val="DADADA"/>
        </a:accent4>
        <a:accent5>
          <a:srgbClr val="FFD3B5"/>
        </a:accent5>
        <a:accent6>
          <a:srgbClr val="D9B087"/>
        </a:accent6>
        <a:hlink>
          <a:srgbClr val="FFE1C2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333333"/>
        </a:dk1>
        <a:lt1>
          <a:srgbClr val="FFFFFF"/>
        </a:lt1>
        <a:dk2>
          <a:srgbClr val="CC6600"/>
        </a:dk2>
        <a:lt2>
          <a:srgbClr val="FFFFFF"/>
        </a:lt2>
        <a:accent1>
          <a:srgbClr val="FFAD99"/>
        </a:accent1>
        <a:accent2>
          <a:srgbClr val="FFD77A"/>
        </a:accent2>
        <a:accent3>
          <a:srgbClr val="E2B8AA"/>
        </a:accent3>
        <a:accent4>
          <a:srgbClr val="DADADA"/>
        </a:accent4>
        <a:accent5>
          <a:srgbClr val="FFD3CA"/>
        </a:accent5>
        <a:accent6>
          <a:srgbClr val="E7C36E"/>
        </a:accent6>
        <a:hlink>
          <a:srgbClr val="96E36D"/>
        </a:hlink>
        <a:folHlink>
          <a:srgbClr val="FFBD7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333333"/>
        </a:dk1>
        <a:lt1>
          <a:srgbClr val="FFFFFF"/>
        </a:lt1>
        <a:dk2>
          <a:srgbClr val="CC6600"/>
        </a:dk2>
        <a:lt2>
          <a:srgbClr val="FFFFFF"/>
        </a:lt2>
        <a:accent1>
          <a:srgbClr val="FFBD7A"/>
        </a:accent1>
        <a:accent2>
          <a:srgbClr val="98E66E"/>
        </a:accent2>
        <a:accent3>
          <a:srgbClr val="E2B8AA"/>
        </a:accent3>
        <a:accent4>
          <a:srgbClr val="DADADA"/>
        </a:accent4>
        <a:accent5>
          <a:srgbClr val="FFDBBE"/>
        </a:accent5>
        <a:accent6>
          <a:srgbClr val="89D063"/>
        </a:accent6>
        <a:hlink>
          <a:srgbClr val="FFB2BF"/>
        </a:hlink>
        <a:folHlink>
          <a:srgbClr val="B2B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333333"/>
        </a:dk1>
        <a:lt1>
          <a:srgbClr val="FFFFFF"/>
        </a:lt1>
        <a:dk2>
          <a:srgbClr val="CC6600"/>
        </a:dk2>
        <a:lt2>
          <a:srgbClr val="FFFFFF"/>
        </a:lt2>
        <a:accent1>
          <a:srgbClr val="FFBD7A"/>
        </a:accent1>
        <a:accent2>
          <a:srgbClr val="DAE66E"/>
        </a:accent2>
        <a:accent3>
          <a:srgbClr val="E2B8AA"/>
        </a:accent3>
        <a:accent4>
          <a:srgbClr val="DADADA"/>
        </a:accent4>
        <a:accent5>
          <a:srgbClr val="FFDBBE"/>
        </a:accent5>
        <a:accent6>
          <a:srgbClr val="C5D063"/>
        </a:accent6>
        <a:hlink>
          <a:srgbClr val="FFB2F9"/>
        </a:hlink>
        <a:folHlink>
          <a:srgbClr val="B2D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AE5B"/>
        </a:accent1>
        <a:accent2>
          <a:srgbClr val="F0C295"/>
        </a:accent2>
        <a:accent3>
          <a:srgbClr val="FFFFFF"/>
        </a:accent3>
        <a:accent4>
          <a:srgbClr val="000000"/>
        </a:accent4>
        <a:accent5>
          <a:srgbClr val="FFD3B5"/>
        </a:accent5>
        <a:accent6>
          <a:srgbClr val="D9B087"/>
        </a:accent6>
        <a:hlink>
          <a:srgbClr val="FFE1C2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AD99"/>
        </a:accent1>
        <a:accent2>
          <a:srgbClr val="FFD77A"/>
        </a:accent2>
        <a:accent3>
          <a:srgbClr val="FFFFFF"/>
        </a:accent3>
        <a:accent4>
          <a:srgbClr val="000000"/>
        </a:accent4>
        <a:accent5>
          <a:srgbClr val="FFD3CA"/>
        </a:accent5>
        <a:accent6>
          <a:srgbClr val="E7C36E"/>
        </a:accent6>
        <a:hlink>
          <a:srgbClr val="96E36D"/>
        </a:hlink>
        <a:folHlink>
          <a:srgbClr val="FFBD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D7A"/>
        </a:accent1>
        <a:accent2>
          <a:srgbClr val="98E66E"/>
        </a:accent2>
        <a:accent3>
          <a:srgbClr val="FFFFFF"/>
        </a:accent3>
        <a:accent4>
          <a:srgbClr val="000000"/>
        </a:accent4>
        <a:accent5>
          <a:srgbClr val="FFDBBE"/>
        </a:accent5>
        <a:accent6>
          <a:srgbClr val="89D063"/>
        </a:accent6>
        <a:hlink>
          <a:srgbClr val="FFB2BF"/>
        </a:hlink>
        <a:folHlink>
          <a:srgbClr val="B2B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D7A"/>
        </a:accent1>
        <a:accent2>
          <a:srgbClr val="DAE66E"/>
        </a:accent2>
        <a:accent3>
          <a:srgbClr val="FFFFFF"/>
        </a:accent3>
        <a:accent4>
          <a:srgbClr val="000000"/>
        </a:accent4>
        <a:accent5>
          <a:srgbClr val="FFDBBE"/>
        </a:accent5>
        <a:accent6>
          <a:srgbClr val="C5D063"/>
        </a:accent6>
        <a:hlink>
          <a:srgbClr val="FFB2F9"/>
        </a:hlink>
        <a:folHlink>
          <a:srgbClr val="B2D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CC6600"/>
      </a:dk2>
      <a:lt2>
        <a:srgbClr val="FFFFFF"/>
      </a:lt2>
      <a:accent1>
        <a:srgbClr val="FFAD99"/>
      </a:accent1>
      <a:accent2>
        <a:srgbClr val="FFD77A"/>
      </a:accent2>
      <a:accent3>
        <a:srgbClr val="E2B8AA"/>
      </a:accent3>
      <a:accent4>
        <a:srgbClr val="DADADA"/>
      </a:accent4>
      <a:accent5>
        <a:srgbClr val="FFD3CA"/>
      </a:accent5>
      <a:accent6>
        <a:srgbClr val="E7C36E"/>
      </a:accent6>
      <a:hlink>
        <a:srgbClr val="96E36D"/>
      </a:hlink>
      <a:folHlink>
        <a:srgbClr val="FFBD7A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CC6600"/>
        </a:dk2>
        <a:lt2>
          <a:srgbClr val="FFFFFF"/>
        </a:lt2>
        <a:accent1>
          <a:srgbClr val="FFAE5B"/>
        </a:accent1>
        <a:accent2>
          <a:srgbClr val="F0C295"/>
        </a:accent2>
        <a:accent3>
          <a:srgbClr val="E2B8AA"/>
        </a:accent3>
        <a:accent4>
          <a:srgbClr val="DADADA"/>
        </a:accent4>
        <a:accent5>
          <a:srgbClr val="FFD3B5"/>
        </a:accent5>
        <a:accent6>
          <a:srgbClr val="D9B087"/>
        </a:accent6>
        <a:hlink>
          <a:srgbClr val="FFE1C2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CC6600"/>
        </a:dk2>
        <a:lt2>
          <a:srgbClr val="FFFFFF"/>
        </a:lt2>
        <a:accent1>
          <a:srgbClr val="FFAD99"/>
        </a:accent1>
        <a:accent2>
          <a:srgbClr val="FFD77A"/>
        </a:accent2>
        <a:accent3>
          <a:srgbClr val="E2B8AA"/>
        </a:accent3>
        <a:accent4>
          <a:srgbClr val="DADADA"/>
        </a:accent4>
        <a:accent5>
          <a:srgbClr val="FFD3CA"/>
        </a:accent5>
        <a:accent6>
          <a:srgbClr val="E7C36E"/>
        </a:accent6>
        <a:hlink>
          <a:srgbClr val="96E36D"/>
        </a:hlink>
        <a:folHlink>
          <a:srgbClr val="FFBD7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CC6600"/>
        </a:dk2>
        <a:lt2>
          <a:srgbClr val="FFFFFF"/>
        </a:lt2>
        <a:accent1>
          <a:srgbClr val="FFBD7A"/>
        </a:accent1>
        <a:accent2>
          <a:srgbClr val="98E66E"/>
        </a:accent2>
        <a:accent3>
          <a:srgbClr val="E2B8AA"/>
        </a:accent3>
        <a:accent4>
          <a:srgbClr val="DADADA"/>
        </a:accent4>
        <a:accent5>
          <a:srgbClr val="FFDBBE"/>
        </a:accent5>
        <a:accent6>
          <a:srgbClr val="89D063"/>
        </a:accent6>
        <a:hlink>
          <a:srgbClr val="FFB2BF"/>
        </a:hlink>
        <a:folHlink>
          <a:srgbClr val="B2B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CC6600"/>
        </a:dk2>
        <a:lt2>
          <a:srgbClr val="FFFFFF"/>
        </a:lt2>
        <a:accent1>
          <a:srgbClr val="FFBD7A"/>
        </a:accent1>
        <a:accent2>
          <a:srgbClr val="DAE66E"/>
        </a:accent2>
        <a:accent3>
          <a:srgbClr val="E2B8AA"/>
        </a:accent3>
        <a:accent4>
          <a:srgbClr val="DADADA"/>
        </a:accent4>
        <a:accent5>
          <a:srgbClr val="FFDBBE"/>
        </a:accent5>
        <a:accent6>
          <a:srgbClr val="C5D063"/>
        </a:accent6>
        <a:hlink>
          <a:srgbClr val="FFB2F9"/>
        </a:hlink>
        <a:folHlink>
          <a:srgbClr val="B2D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AE5B"/>
        </a:accent1>
        <a:accent2>
          <a:srgbClr val="F0C295"/>
        </a:accent2>
        <a:accent3>
          <a:srgbClr val="FFFFFF"/>
        </a:accent3>
        <a:accent4>
          <a:srgbClr val="000000"/>
        </a:accent4>
        <a:accent5>
          <a:srgbClr val="FFD3B5"/>
        </a:accent5>
        <a:accent6>
          <a:srgbClr val="D9B087"/>
        </a:accent6>
        <a:hlink>
          <a:srgbClr val="FFE1C2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AD99"/>
        </a:accent1>
        <a:accent2>
          <a:srgbClr val="FFD77A"/>
        </a:accent2>
        <a:accent3>
          <a:srgbClr val="FFFFFF"/>
        </a:accent3>
        <a:accent4>
          <a:srgbClr val="000000"/>
        </a:accent4>
        <a:accent5>
          <a:srgbClr val="FFD3CA"/>
        </a:accent5>
        <a:accent6>
          <a:srgbClr val="E7C36E"/>
        </a:accent6>
        <a:hlink>
          <a:srgbClr val="96E36D"/>
        </a:hlink>
        <a:folHlink>
          <a:srgbClr val="FFBD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D7A"/>
        </a:accent1>
        <a:accent2>
          <a:srgbClr val="98E66E"/>
        </a:accent2>
        <a:accent3>
          <a:srgbClr val="FFFFFF"/>
        </a:accent3>
        <a:accent4>
          <a:srgbClr val="000000"/>
        </a:accent4>
        <a:accent5>
          <a:srgbClr val="FFDBBE"/>
        </a:accent5>
        <a:accent6>
          <a:srgbClr val="89D063"/>
        </a:accent6>
        <a:hlink>
          <a:srgbClr val="FFB2BF"/>
        </a:hlink>
        <a:folHlink>
          <a:srgbClr val="B2B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D7A"/>
        </a:accent1>
        <a:accent2>
          <a:srgbClr val="DAE66E"/>
        </a:accent2>
        <a:accent3>
          <a:srgbClr val="FFFFFF"/>
        </a:accent3>
        <a:accent4>
          <a:srgbClr val="000000"/>
        </a:accent4>
        <a:accent5>
          <a:srgbClr val="FFDBBE"/>
        </a:accent5>
        <a:accent6>
          <a:srgbClr val="C5D063"/>
        </a:accent6>
        <a:hlink>
          <a:srgbClr val="FFB2F9"/>
        </a:hlink>
        <a:folHlink>
          <a:srgbClr val="B2D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nd_0412_slide">
  <a:themeElements>
    <a:clrScheme name="Тема Office 2">
      <a:dk1>
        <a:srgbClr val="000000"/>
      </a:dk1>
      <a:lt1>
        <a:srgbClr val="FFFAA9"/>
      </a:lt1>
      <a:dk2>
        <a:srgbClr val="000000"/>
      </a:dk2>
      <a:lt2>
        <a:srgbClr val="B2B2B2"/>
      </a:lt2>
      <a:accent1>
        <a:srgbClr val="FFC110"/>
      </a:accent1>
      <a:accent2>
        <a:srgbClr val="BDDD00"/>
      </a:accent2>
      <a:accent3>
        <a:srgbClr val="FFFCD1"/>
      </a:accent3>
      <a:accent4>
        <a:srgbClr val="000000"/>
      </a:accent4>
      <a:accent5>
        <a:srgbClr val="FFDDAA"/>
      </a:accent5>
      <a:accent6>
        <a:srgbClr val="ABC800"/>
      </a:accent6>
      <a:hlink>
        <a:srgbClr val="787000"/>
      </a:hlink>
      <a:folHlink>
        <a:srgbClr val="916A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FFE343"/>
        </a:accent1>
        <a:accent2>
          <a:srgbClr val="E9E04A"/>
        </a:accent2>
        <a:accent3>
          <a:srgbClr val="FFFCD1"/>
        </a:accent3>
        <a:accent4>
          <a:srgbClr val="000000"/>
        </a:accent4>
        <a:accent5>
          <a:srgbClr val="FFEFB0"/>
        </a:accent5>
        <a:accent6>
          <a:srgbClr val="D3CB42"/>
        </a:accent6>
        <a:hlink>
          <a:srgbClr val="A59D1C"/>
        </a:hlink>
        <a:folHlink>
          <a:srgbClr val="5957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FFC110"/>
        </a:accent1>
        <a:accent2>
          <a:srgbClr val="BDDD00"/>
        </a:accent2>
        <a:accent3>
          <a:srgbClr val="FFFCD1"/>
        </a:accent3>
        <a:accent4>
          <a:srgbClr val="000000"/>
        </a:accent4>
        <a:accent5>
          <a:srgbClr val="FFDDAA"/>
        </a:accent5>
        <a:accent6>
          <a:srgbClr val="ABC800"/>
        </a:accent6>
        <a:hlink>
          <a:srgbClr val="787000"/>
        </a:hlink>
        <a:folHlink>
          <a:srgbClr val="916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DCB727"/>
        </a:accent1>
        <a:accent2>
          <a:srgbClr val="C73DC7"/>
        </a:accent2>
        <a:accent3>
          <a:srgbClr val="FFFCD1"/>
        </a:accent3>
        <a:accent4>
          <a:srgbClr val="000000"/>
        </a:accent4>
        <a:accent5>
          <a:srgbClr val="EBD8AC"/>
        </a:accent5>
        <a:accent6>
          <a:srgbClr val="B436B4"/>
        </a:accent6>
        <a:hlink>
          <a:srgbClr val="746F00"/>
        </a:hlink>
        <a:folHlink>
          <a:srgbClr val="363F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00C1DD"/>
        </a:accent1>
        <a:accent2>
          <a:srgbClr val="DDD000"/>
        </a:accent2>
        <a:accent3>
          <a:srgbClr val="FFFCD1"/>
        </a:accent3>
        <a:accent4>
          <a:srgbClr val="000000"/>
        </a:accent4>
        <a:accent5>
          <a:srgbClr val="AADDEB"/>
        </a:accent5>
        <a:accent6>
          <a:srgbClr val="C8BC00"/>
        </a:accent6>
        <a:hlink>
          <a:srgbClr val="DD4200"/>
        </a:hlink>
        <a:folHlink>
          <a:srgbClr val="6200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E343"/>
        </a:accent1>
        <a:accent2>
          <a:srgbClr val="E9E04A"/>
        </a:accent2>
        <a:accent3>
          <a:srgbClr val="FFFFFF"/>
        </a:accent3>
        <a:accent4>
          <a:srgbClr val="000000"/>
        </a:accent4>
        <a:accent5>
          <a:srgbClr val="FFEFB0"/>
        </a:accent5>
        <a:accent6>
          <a:srgbClr val="D3CB42"/>
        </a:accent6>
        <a:hlink>
          <a:srgbClr val="A59D1C"/>
        </a:hlink>
        <a:folHlink>
          <a:srgbClr val="5957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110"/>
        </a:accent1>
        <a:accent2>
          <a:srgbClr val="BDDD00"/>
        </a:accent2>
        <a:accent3>
          <a:srgbClr val="FFFFFF"/>
        </a:accent3>
        <a:accent4>
          <a:srgbClr val="000000"/>
        </a:accent4>
        <a:accent5>
          <a:srgbClr val="FFDDAA"/>
        </a:accent5>
        <a:accent6>
          <a:srgbClr val="ABC800"/>
        </a:accent6>
        <a:hlink>
          <a:srgbClr val="787000"/>
        </a:hlink>
        <a:folHlink>
          <a:srgbClr val="916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CB727"/>
        </a:accent1>
        <a:accent2>
          <a:srgbClr val="C73DC7"/>
        </a:accent2>
        <a:accent3>
          <a:srgbClr val="FFFFFF"/>
        </a:accent3>
        <a:accent4>
          <a:srgbClr val="000000"/>
        </a:accent4>
        <a:accent5>
          <a:srgbClr val="EBD8AC"/>
        </a:accent5>
        <a:accent6>
          <a:srgbClr val="B436B4"/>
        </a:accent6>
        <a:hlink>
          <a:srgbClr val="746F00"/>
        </a:hlink>
        <a:folHlink>
          <a:srgbClr val="363F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C1DD"/>
        </a:accent1>
        <a:accent2>
          <a:srgbClr val="DDD000"/>
        </a:accent2>
        <a:accent3>
          <a:srgbClr val="FFFFFF"/>
        </a:accent3>
        <a:accent4>
          <a:srgbClr val="000000"/>
        </a:accent4>
        <a:accent5>
          <a:srgbClr val="AADDEB"/>
        </a:accent5>
        <a:accent6>
          <a:srgbClr val="C8BC00"/>
        </a:accent6>
        <a:hlink>
          <a:srgbClr val="DD4200"/>
        </a:hlink>
        <a:folHlink>
          <a:srgbClr val="6200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</Template>
  <TotalTime>47</TotalTime>
  <Words>604</Words>
  <Application>Microsoft Office PowerPoint</Application>
  <PresentationFormat>Экран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cieply pomarancz</vt:lpstr>
      <vt:lpstr>1_Default Design</vt:lpstr>
      <vt:lpstr>ind_0412_slide</vt:lpstr>
      <vt:lpstr>Рекомендации по созданию самодельных шумовых инструментов </vt:lpstr>
      <vt:lpstr>Примерный перечень самодельных музыкальных инструментов</vt:lpstr>
      <vt:lpstr>Примеры самодельных шумовых инструментов из пластика</vt:lpstr>
      <vt:lpstr>Примерный перечень самодельных музыкальных инструментов</vt:lpstr>
      <vt:lpstr>Примеры самодельных шумовых инструментов из дерева</vt:lpstr>
      <vt:lpstr>Примерный перечень самодельных музыкальных инструментов</vt:lpstr>
      <vt:lpstr>Шумелки </vt:lpstr>
      <vt:lpstr>Звенелки </vt:lpstr>
      <vt:lpstr>Слайд 9</vt:lpstr>
      <vt:lpstr>Слайд 10</vt:lpstr>
      <vt:lpstr>Слайд 11</vt:lpstr>
      <vt:lpstr>Барабан </vt:lpstr>
      <vt:lpstr>Шуршунчик </vt:lpstr>
      <vt:lpstr>Живые ракушечки </vt:lpstr>
      <vt:lpstr>Живые ракушечки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по созданию самодельных шумовых инструментов </dc:title>
  <dc:creator>Компьютер</dc:creator>
  <cp:lastModifiedBy>Компьютер</cp:lastModifiedBy>
  <cp:revision>6</cp:revision>
  <dcterms:created xsi:type="dcterms:W3CDTF">2016-12-08T18:40:26Z</dcterms:created>
  <dcterms:modified xsi:type="dcterms:W3CDTF">2016-12-08T19:38:16Z</dcterms:modified>
</cp:coreProperties>
</file>